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46"/>
  </p:notesMasterIdLst>
  <p:sldIdLst>
    <p:sldId id="265" r:id="rId2"/>
    <p:sldId id="256" r:id="rId3"/>
    <p:sldId id="259" r:id="rId4"/>
    <p:sldId id="257" r:id="rId5"/>
    <p:sldId id="261" r:id="rId6"/>
    <p:sldId id="260" r:id="rId7"/>
    <p:sldId id="266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4" r:id="rId19"/>
    <p:sldId id="285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2DD9BF"/>
    <a:srgbClr val="00FF00"/>
    <a:srgbClr val="006600"/>
    <a:srgbClr val="008000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18CD9-E9E7-4839-B473-01AE92C902EF}" type="datetimeFigureOut">
              <a:rPr lang="en-US" smtClean="0"/>
              <a:pPr/>
              <a:t>4/16/2010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D45C3-E55A-479A-BDED-E79B72A6E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22548_1278270529582_1614585667_669421_7933641_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6" descr="Pearson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" y="3888"/>
            <a:ext cx="728" cy="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7" name="Picture 16" descr="Pearson_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 smtClean="0">
                <a:latin typeface="Arial" charset="0"/>
                <a:ea typeface="ヒラギノ角ゴ Pro W3" pitchFamily="-48" charset="-128"/>
              </a:rPr>
              <a:t>© </a:t>
            </a:r>
            <a:r>
              <a:rPr lang="en-US" sz="1200" baseline="0" dirty="0" smtClean="0">
                <a:latin typeface="Arial" charset="0"/>
              </a:rPr>
              <a:t>2011 Pearson Addison-Wesley. All rights reserved.</a:t>
            </a:r>
            <a:r>
              <a:rPr lang="en-US" sz="1200" baseline="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1 -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1 -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1 -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1 -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1 -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1 -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2400" cy="457200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rgbClr val="33CC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85800" y="4038600"/>
            <a:ext cx="7772400" cy="1500187"/>
          </a:xfrm>
        </p:spPr>
        <p:txBody>
          <a:bodyPr anchor="ctr" anchorCtr="1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0" name="Picture 16" descr="Pearson_CMY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pic>
        <p:nvPicPr>
          <p:cNvPr id="12" name="Picture 11" descr="22548_1278270529582_1614585667_669421_7933641_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 smtClean="0">
                <a:latin typeface="Arial" charset="0"/>
                <a:ea typeface="ヒラギノ角ゴ Pro W3" pitchFamily="-48" charset="-128"/>
              </a:rPr>
              <a:t>© </a:t>
            </a:r>
            <a:r>
              <a:rPr lang="en-US" sz="1200" baseline="0" dirty="0" smtClean="0">
                <a:latin typeface="Arial" charset="0"/>
              </a:rPr>
              <a:t>2011 Pearson Addison-Wesley. All rights reserved.</a:t>
            </a:r>
            <a:r>
              <a:rPr lang="en-US" sz="1200" baseline="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5" name="Picture 16" descr="Pearson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" y="3888"/>
            <a:ext cx="728" cy="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22548_1278270529582_1614585667_669421_7933641_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13" descr="22548_1278270529582_1614585667_669421_7933641_n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3"/>
          <p:cNvSpPr>
            <a:spLocks noChangeArrowheads="1"/>
          </p:cNvSpPr>
          <p:nvPr userDrawn="1"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1 -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1 -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itle Placeholder 4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26" name="Text Placeholder 42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2DD9BF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28" name="Rectangle 10"/>
          <p:cNvSpPr>
            <a:spLocks noChangeArrowheads="1"/>
          </p:cNvSpPr>
          <p:nvPr/>
        </p:nvSpPr>
        <p:spPr bwMode="auto">
          <a:xfrm>
            <a:off x="3810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 smtClean="0">
                <a:latin typeface="Arial" charset="0"/>
              </a:rPr>
              <a:t>Copyright © 2011 Pearson Addison-Wesley</a:t>
            </a:r>
            <a:endParaRPr lang="en-US" sz="1200" baseline="0" dirty="0">
              <a:latin typeface="Arial" charset="0"/>
            </a:endParaRPr>
          </a:p>
        </p:txBody>
      </p:sp>
      <p:sp>
        <p:nvSpPr>
          <p:cNvPr id="43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 smtClean="0">
                <a:solidFill>
                  <a:srgbClr val="33CC33"/>
                </a:solidFill>
                <a:latin typeface="+mn-lt"/>
              </a:defRPr>
            </a:lvl1pPr>
          </a:lstStyle>
          <a:p>
            <a:r>
              <a:rPr lang="en-US" dirty="0" smtClean="0"/>
              <a:t>Chapter 1 -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548_1278270529582_1614585667_669421_7933641_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Any type of device that provides data from a computer to the outside world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Examples of output data: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 printed report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 image such as a picture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 sound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Common output devices include: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Monitor (display screen)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Printer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programs that run on a computer</a:t>
            </a:r>
          </a:p>
          <a:p>
            <a:r>
              <a:rPr lang="en-US" dirty="0" smtClean="0"/>
              <a:t>Two major categories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Operating systems</a:t>
            </a:r>
          </a:p>
          <a:p>
            <a:pPr lvl="2"/>
            <a:r>
              <a:rPr lang="en-US" dirty="0" smtClean="0"/>
              <a:t>Controls the processes within the computer</a:t>
            </a:r>
          </a:p>
          <a:p>
            <a:pPr lvl="2"/>
            <a:r>
              <a:rPr lang="en-US" dirty="0" smtClean="0"/>
              <a:t>Manages the computer's hardware devices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Application Software</a:t>
            </a:r>
          </a:p>
          <a:p>
            <a:pPr lvl="2"/>
            <a:r>
              <a:rPr lang="en-US" dirty="0" smtClean="0"/>
              <a:t>Solve problems or perform tasks needed by users</a:t>
            </a:r>
          </a:p>
          <a:p>
            <a:pPr lvl="2"/>
            <a:r>
              <a:rPr lang="en-US" dirty="0" smtClean="0"/>
              <a:t>Examples include word processing, spreadsheets, games, Internet browsers, playing music, etc)</a:t>
            </a:r>
          </a:p>
          <a:p>
            <a:pPr lvl="2"/>
            <a:r>
              <a:rPr lang="en-US" dirty="0" smtClean="0"/>
              <a:t>Each program is referred to as an application</a:t>
            </a:r>
          </a:p>
          <a:p>
            <a:pPr lvl="2"/>
            <a:r>
              <a:rPr lang="en-US" dirty="0" smtClean="0"/>
              <a:t>This book develops applications in Visual Basic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1.2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Programs and Programming Languages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A program is a set of instructions a computer follows in order to</a:t>
            </a:r>
          </a:p>
          <a:p>
            <a:r>
              <a:rPr lang="en-US" dirty="0" smtClean="0"/>
              <a:t>perform a task. A programming language is a special language used</a:t>
            </a:r>
          </a:p>
          <a:p>
            <a:r>
              <a:rPr lang="en-US" dirty="0" smtClean="0"/>
              <a:t>to write computer programs.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Computers can only follow instructions 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bg1"/>
                </a:solidFill>
              </a:rPr>
              <a:t>computer program</a:t>
            </a:r>
            <a:r>
              <a:rPr lang="en-US" dirty="0" smtClean="0"/>
              <a:t> is a set of instructions on how to solve a problem or perform a task</a:t>
            </a:r>
          </a:p>
          <a:p>
            <a:r>
              <a:rPr lang="en-US" dirty="0" smtClean="0"/>
              <a:t>In order for a computer to compute someone’s gross pay, we must tell it to perform the steps on the following slide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Gross 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33400" indent="-533400">
              <a:lnSpc>
                <a:spcPct val="90000"/>
              </a:lnSpc>
              <a:buSzPct val="75000"/>
              <a:buFont typeface="Arial" charset="0"/>
              <a:buAutoNum type="arabicPeriod"/>
            </a:pPr>
            <a:r>
              <a:rPr lang="en-US" dirty="0" smtClean="0"/>
              <a:t>Display message: "How many hours did you work?"</a:t>
            </a:r>
          </a:p>
          <a:p>
            <a:pPr marL="533400" indent="-533400">
              <a:lnSpc>
                <a:spcPct val="90000"/>
              </a:lnSpc>
              <a:buSzPct val="75000"/>
              <a:buFont typeface="Arial" charset="0"/>
              <a:buAutoNum type="arabicPeriod"/>
            </a:pPr>
            <a:r>
              <a:rPr lang="en-US" dirty="0" smtClean="0"/>
              <a:t>Allow user to enter number of hours worked</a:t>
            </a:r>
          </a:p>
          <a:p>
            <a:pPr marL="533400" indent="-533400">
              <a:lnSpc>
                <a:spcPct val="90000"/>
              </a:lnSpc>
              <a:buSzPct val="75000"/>
              <a:buFont typeface="Arial" charset="0"/>
              <a:buAutoNum type="arabicPeriod"/>
            </a:pPr>
            <a:r>
              <a:rPr lang="en-US" dirty="0" smtClean="0"/>
              <a:t>Store the number the user enters in memory</a:t>
            </a:r>
          </a:p>
          <a:p>
            <a:pPr marL="533400" indent="-533400">
              <a:lnSpc>
                <a:spcPct val="90000"/>
              </a:lnSpc>
              <a:buSzPct val="75000"/>
              <a:buFont typeface="Arial" charset="0"/>
              <a:buAutoNum type="arabicPeriod"/>
            </a:pPr>
            <a:r>
              <a:rPr lang="en-US" dirty="0" smtClean="0"/>
              <a:t>Display message: "How much are you paid per hour?"</a:t>
            </a:r>
          </a:p>
          <a:p>
            <a:pPr marL="533400" indent="-533400">
              <a:lnSpc>
                <a:spcPct val="90000"/>
              </a:lnSpc>
              <a:buSzPct val="75000"/>
              <a:buFont typeface="Arial" charset="0"/>
              <a:buAutoNum type="arabicPeriod"/>
            </a:pPr>
            <a:r>
              <a:rPr lang="en-US" dirty="0" smtClean="0"/>
              <a:t>Allow the user to enter an hourly pay rate</a:t>
            </a:r>
          </a:p>
          <a:p>
            <a:pPr marL="533400" indent="-533400">
              <a:lnSpc>
                <a:spcPct val="90000"/>
              </a:lnSpc>
              <a:buSzPct val="75000"/>
              <a:buFont typeface="Arial" charset="0"/>
              <a:buAutoNum type="arabicPeriod"/>
            </a:pPr>
            <a:r>
              <a:rPr lang="en-US" dirty="0" smtClean="0"/>
              <a:t>Store the number the user enters in memory</a:t>
            </a:r>
          </a:p>
          <a:p>
            <a:pPr marL="533400" indent="-533400">
              <a:lnSpc>
                <a:spcPct val="90000"/>
              </a:lnSpc>
              <a:buSzPct val="75000"/>
              <a:buFont typeface="Arial" charset="0"/>
              <a:buAutoNum type="arabicPeriod"/>
            </a:pPr>
            <a:r>
              <a:rPr lang="en-US" dirty="0" smtClean="0"/>
              <a:t>Multiply hours worked by pay rate and store the result in memory</a:t>
            </a:r>
          </a:p>
          <a:p>
            <a:pPr marL="533400" indent="-533400">
              <a:lnSpc>
                <a:spcPct val="90000"/>
              </a:lnSpc>
              <a:buSzPct val="75000"/>
              <a:buFont typeface="Arial" charset="0"/>
              <a:buAutoNum type="arabicPeriod"/>
            </a:pPr>
            <a:r>
              <a:rPr lang="en-US" dirty="0" smtClean="0"/>
              <a:t>Display a message with the result of the previous step</a:t>
            </a:r>
          </a:p>
          <a:p>
            <a:pPr marL="533400" indent="-533400">
              <a:lnSpc>
                <a:spcPct val="90000"/>
              </a:lnSpc>
              <a:buNone/>
            </a:pPr>
            <a:endParaRPr lang="en-US" dirty="0" smtClean="0"/>
          </a:p>
          <a:p>
            <a:pPr marL="533400" indent="-533400">
              <a:lnSpc>
                <a:spcPct val="90000"/>
              </a:lnSpc>
              <a:buNone/>
            </a:pPr>
            <a:r>
              <a:rPr lang="en-US" dirty="0" smtClean="0"/>
              <a:t>	This well-defined, ordered set of steps for solving a problem is called an </a:t>
            </a:r>
            <a:r>
              <a:rPr lang="en-US" dirty="0" smtClean="0">
                <a:solidFill>
                  <a:schemeClr val="bg1"/>
                </a:solidFill>
              </a:rPr>
              <a:t>algorithm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and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buSzPct val="75000"/>
              <a:buNone/>
            </a:pPr>
            <a:r>
              <a:rPr lang="en-US" sz="2400" dirty="0" smtClean="0"/>
              <a:t>Memory snapshots show </a:t>
            </a:r>
            <a:r>
              <a:rPr lang="en-US" sz="2400" dirty="0" smtClean="0">
                <a:solidFill>
                  <a:schemeClr val="bg1"/>
                </a:solidFill>
              </a:rPr>
              <a:t>states</a:t>
            </a:r>
            <a:r>
              <a:rPr lang="en-US" sz="2400" dirty="0" smtClean="0"/>
              <a:t> of the program</a:t>
            </a:r>
          </a:p>
          <a:p>
            <a:pPr marL="533400" indent="-533400">
              <a:lnSpc>
                <a:spcPct val="90000"/>
              </a:lnSpc>
              <a:buSzPct val="75000"/>
              <a:buNone/>
            </a:pPr>
            <a:endParaRPr lang="en-US" sz="2400" dirty="0" smtClean="0"/>
          </a:p>
          <a:p>
            <a:pPr marL="533400" indent="-533400">
              <a:lnSpc>
                <a:spcPct val="90000"/>
              </a:lnSpc>
              <a:buSzPct val="75000"/>
              <a:buNone/>
            </a:pPr>
            <a:endParaRPr lang="en-US" sz="2400" dirty="0" smtClean="0"/>
          </a:p>
          <a:p>
            <a:pPr marL="533400" indent="-533400">
              <a:lnSpc>
                <a:spcPct val="90000"/>
              </a:lnSpc>
              <a:buSzPct val="75000"/>
              <a:buFont typeface="Arial" charset="0"/>
              <a:buAutoNum type="arabicPeriod" startAt="3"/>
            </a:pPr>
            <a:r>
              <a:rPr lang="en-US" sz="2400" dirty="0" smtClean="0"/>
              <a:t>Store </a:t>
            </a:r>
            <a:r>
              <a:rPr lang="en-US" sz="2400" dirty="0" smtClean="0">
                <a:solidFill>
                  <a:schemeClr val="bg1"/>
                </a:solidFill>
              </a:rPr>
              <a:t>hours worked </a:t>
            </a:r>
            <a:r>
              <a:rPr lang="en-US" sz="2400" dirty="0" smtClean="0"/>
              <a:t>in memory</a:t>
            </a:r>
          </a:p>
          <a:p>
            <a:pPr marL="533400" indent="-533400">
              <a:lnSpc>
                <a:spcPct val="90000"/>
              </a:lnSpc>
              <a:buSzPct val="75000"/>
              <a:buFont typeface="Arial" charset="0"/>
              <a:buAutoNum type="arabicPeriod" startAt="3"/>
            </a:pPr>
            <a:endParaRPr lang="en-US" sz="2400" dirty="0" smtClean="0"/>
          </a:p>
          <a:p>
            <a:pPr marL="533400" indent="-533400">
              <a:lnSpc>
                <a:spcPct val="90000"/>
              </a:lnSpc>
              <a:buSzPct val="75000"/>
              <a:buFont typeface="Arial" charset="0"/>
              <a:buAutoNum type="arabicPeriod" startAt="3"/>
            </a:pPr>
            <a:endParaRPr lang="en-US" sz="2400" dirty="0" smtClean="0"/>
          </a:p>
          <a:p>
            <a:pPr marL="533400" indent="-533400">
              <a:lnSpc>
                <a:spcPct val="90000"/>
              </a:lnSpc>
              <a:buSzPct val="75000"/>
              <a:buFont typeface="Arial" charset="0"/>
              <a:buAutoNum type="arabicPeriod" startAt="6"/>
            </a:pPr>
            <a:r>
              <a:rPr lang="en-US" sz="2400" dirty="0" smtClean="0"/>
              <a:t>Store </a:t>
            </a:r>
            <a:r>
              <a:rPr lang="en-US" sz="2400" dirty="0" smtClean="0">
                <a:solidFill>
                  <a:schemeClr val="bg1"/>
                </a:solidFill>
              </a:rPr>
              <a:t>hourly pay rate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/>
              <a:t>in memory</a:t>
            </a:r>
          </a:p>
          <a:p>
            <a:pPr marL="533400" indent="-533400">
              <a:lnSpc>
                <a:spcPct val="90000"/>
              </a:lnSpc>
              <a:buSzPct val="75000"/>
              <a:buFont typeface="Arial" charset="0"/>
              <a:buAutoNum type="arabicPeriod" startAt="6"/>
            </a:pPr>
            <a:endParaRPr lang="en-US" sz="2400" dirty="0" smtClean="0"/>
          </a:p>
          <a:p>
            <a:pPr marL="533400" indent="-533400">
              <a:lnSpc>
                <a:spcPct val="90000"/>
              </a:lnSpc>
              <a:buSzPct val="75000"/>
              <a:buFont typeface="Arial" charset="0"/>
              <a:buAutoNum type="arabicPeriod" startAt="6"/>
            </a:pPr>
            <a:endParaRPr lang="en-US" sz="2400" dirty="0" smtClean="0"/>
          </a:p>
          <a:p>
            <a:pPr marL="533400" indent="-533400">
              <a:lnSpc>
                <a:spcPct val="90000"/>
              </a:lnSpc>
              <a:buSzPct val="75000"/>
              <a:buFont typeface="Arial" charset="0"/>
              <a:buAutoNum type="arabicPeriod" startAt="6"/>
            </a:pPr>
            <a:r>
              <a:rPr lang="en-US" sz="2400" dirty="0" smtClean="0"/>
              <a:t>Multiply </a:t>
            </a:r>
            <a:r>
              <a:rPr lang="en-US" sz="2400" dirty="0" smtClean="0">
                <a:solidFill>
                  <a:schemeClr val="bg1"/>
                </a:solidFill>
              </a:rPr>
              <a:t>hours worked </a:t>
            </a:r>
            <a:r>
              <a:rPr lang="en-US" sz="2400" dirty="0" smtClean="0"/>
              <a:t>by </a:t>
            </a:r>
            <a:r>
              <a:rPr lang="en-US" sz="2400" dirty="0" smtClean="0">
                <a:solidFill>
                  <a:schemeClr val="bg1"/>
                </a:solidFill>
              </a:rPr>
              <a:t>pay rate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store amount earned</a:t>
            </a:r>
            <a:r>
              <a:rPr lang="en-US" sz="2400" b="1" i="1" dirty="0" smtClean="0"/>
              <a:t> </a:t>
            </a:r>
            <a:r>
              <a:rPr lang="en-US" sz="2400" dirty="0" smtClean="0"/>
              <a:t>in memory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705600" y="1600200"/>
          <a:ext cx="1981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405"/>
                <a:gridCol w="731795"/>
              </a:tblGrid>
              <a:tr h="28392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Program Starting State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5531"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hours worked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??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3CC33"/>
                    </a:solidFill>
                  </a:tcPr>
                </a:tc>
              </a:tr>
              <a:tr h="241335">
                <a:tc>
                  <a:txBody>
                    <a:bodyPr/>
                    <a:lstStyle/>
                    <a:p>
                      <a:pPr algn="r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hourly pay rate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??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3CC33"/>
                    </a:solidFill>
                  </a:tcPr>
                </a:tc>
              </a:tr>
              <a:tr h="255531">
                <a:tc>
                  <a:txBody>
                    <a:bodyPr/>
                    <a:lstStyle/>
                    <a:p>
                      <a:pPr algn="r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amount earned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??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705600" y="2743200"/>
          <a:ext cx="1981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405"/>
                <a:gridCol w="731795"/>
              </a:tblGrid>
              <a:tr h="283923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Snapshot after Step 3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5531"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bg1"/>
                          </a:solidFill>
                        </a:rPr>
                        <a:t>hours worked</a:t>
                      </a:r>
                      <a:endParaRPr 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DD9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DD9BF"/>
                    </a:solidFill>
                  </a:tcPr>
                </a:tc>
              </a:tr>
              <a:tr h="241335">
                <a:tc>
                  <a:txBody>
                    <a:bodyPr/>
                    <a:lstStyle/>
                    <a:p>
                      <a:pPr algn="r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hourly pay rate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??</a:t>
                      </a:r>
                      <a:endParaRPr lang="en-US" sz="1100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</a:tr>
              <a:tr h="255531">
                <a:tc>
                  <a:txBody>
                    <a:bodyPr/>
                    <a:lstStyle/>
                    <a:p>
                      <a:pPr algn="r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amount earned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??</a:t>
                      </a:r>
                      <a:endParaRPr lang="en-US" sz="1200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705600" y="3886200"/>
          <a:ext cx="1981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405"/>
                <a:gridCol w="731795"/>
              </a:tblGrid>
              <a:tr h="283923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Snapshot after Step 6</a:t>
                      </a:r>
                      <a:endParaRPr 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5531"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hours worked</a:t>
                      </a:r>
                      <a:endParaRPr lang="en-US" sz="1100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</a:tr>
              <a:tr h="241335">
                <a:tc>
                  <a:txBody>
                    <a:bodyPr/>
                    <a:lstStyle/>
                    <a:p>
                      <a:pPr algn="r"/>
                      <a:r>
                        <a:rPr lang="en-US" sz="11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hourly pay rate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55531">
                <a:tc>
                  <a:txBody>
                    <a:bodyPr/>
                    <a:lstStyle/>
                    <a:p>
                      <a:pPr algn="r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amount earned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??</a:t>
                      </a:r>
                      <a:endParaRPr lang="en-US" sz="1200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705600" y="5029200"/>
          <a:ext cx="1981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405"/>
                <a:gridCol w="731795"/>
              </a:tblGrid>
              <a:tr h="283923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Snapshot after Step 7</a:t>
                      </a:r>
                      <a:endParaRPr 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5531"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hours worked</a:t>
                      </a:r>
                      <a:endParaRPr lang="en-US" sz="1100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</a:tr>
              <a:tr h="241335">
                <a:tc>
                  <a:txBody>
                    <a:bodyPr/>
                    <a:lstStyle/>
                    <a:p>
                      <a:pPr algn="r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hourly pay rate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25</a:t>
                      </a:r>
                      <a:endParaRPr lang="en-US" sz="1100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</a:tr>
              <a:tr h="255531">
                <a:tc>
                  <a:txBody>
                    <a:bodyPr/>
                    <a:lstStyle/>
                    <a:p>
                      <a:pPr algn="r"/>
                      <a:r>
                        <a:rPr lang="en-US" sz="11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amount earned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500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steps in our algorithm must be stated in a form the computer understands</a:t>
            </a:r>
          </a:p>
          <a:p>
            <a:r>
              <a:rPr lang="en-US" dirty="0" smtClean="0"/>
              <a:t>The CPU processes instructions as a series of 1’s and 0’s called </a:t>
            </a:r>
            <a:r>
              <a:rPr lang="en-US" dirty="0" smtClean="0">
                <a:solidFill>
                  <a:schemeClr val="bg1"/>
                </a:solidFill>
              </a:rPr>
              <a:t>machine language</a:t>
            </a:r>
          </a:p>
          <a:p>
            <a:r>
              <a:rPr lang="en-US" dirty="0" smtClean="0"/>
              <a:t>This is a tedious and difficult format for people</a:t>
            </a:r>
          </a:p>
          <a:p>
            <a:r>
              <a:rPr lang="en-US" dirty="0" smtClean="0"/>
              <a:t>Instead, </a:t>
            </a:r>
            <a:r>
              <a:rPr lang="en-US" dirty="0" smtClean="0">
                <a:solidFill>
                  <a:schemeClr val="bg1"/>
                </a:solidFill>
              </a:rPr>
              <a:t>programming languages</a:t>
            </a:r>
            <a:r>
              <a:rPr lang="en-US" dirty="0" smtClean="0"/>
              <a:t> allow us to use words instead of numbers</a:t>
            </a:r>
          </a:p>
          <a:p>
            <a:r>
              <a:rPr lang="en-US" dirty="0" smtClean="0"/>
              <a:t>Software converts the programming language statements to machine language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Programming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10000" cy="2514599"/>
          </a:xfrm>
        </p:spPr>
        <p:txBody>
          <a:bodyPr/>
          <a:lstStyle/>
          <a:p>
            <a:r>
              <a:rPr lang="en-US" dirty="0" smtClean="0"/>
              <a:t>Visual Basic</a:t>
            </a:r>
          </a:p>
          <a:p>
            <a:r>
              <a:rPr lang="en-US" dirty="0" smtClean="0"/>
              <a:t>Python</a:t>
            </a:r>
          </a:p>
          <a:p>
            <a:r>
              <a:rPr lang="en-US" dirty="0" smtClean="0"/>
              <a:t>JavaScript</a:t>
            </a:r>
          </a:p>
          <a:p>
            <a:r>
              <a:rPr lang="en-US" dirty="0" smtClean="0"/>
              <a:t>Java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600201"/>
            <a:ext cx="4495800" cy="2514599"/>
          </a:xfrm>
        </p:spPr>
        <p:txBody>
          <a:bodyPr/>
          <a:lstStyle/>
          <a:p>
            <a:r>
              <a:rPr lang="en-US" dirty="0" smtClean="0"/>
              <a:t>C#</a:t>
            </a:r>
          </a:p>
          <a:p>
            <a:r>
              <a:rPr lang="en-US" dirty="0" smtClean="0"/>
              <a:t>C</a:t>
            </a:r>
          </a:p>
          <a:p>
            <a:r>
              <a:rPr lang="en-US" dirty="0" smtClean="0"/>
              <a:t>C++</a:t>
            </a:r>
          </a:p>
          <a:p>
            <a:r>
              <a:rPr lang="en-US" dirty="0" smtClean="0"/>
              <a:t>PHP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962400"/>
            <a:ext cx="8229600" cy="2163763"/>
          </a:xfrm>
          <a:prstGeom prst="rect">
            <a:avLst/>
          </a:prstGeom>
          <a:solidFill>
            <a:srgbClr val="2DD9BF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Visual Basic is not just a programming language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It’s a programming environment with tools to: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screen elements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Write programming language statements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Program Made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Keywords (Reserved Words)</a:t>
            </a:r>
            <a:endParaRPr lang="en-US" dirty="0" smtClean="0"/>
          </a:p>
          <a:p>
            <a:pPr lvl="1"/>
            <a:r>
              <a:rPr lang="en-US" dirty="0" smtClean="0"/>
              <a:t>Words with special meaning  that make up a high-level programming language, cannot be used for any other purpose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Operators</a:t>
            </a:r>
            <a:endParaRPr lang="en-US" dirty="0" smtClean="0"/>
          </a:p>
          <a:p>
            <a:pPr lvl="1"/>
            <a:r>
              <a:rPr lang="en-US" dirty="0" smtClean="0"/>
              <a:t>Special symbols that perform various operations on data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Variables</a:t>
            </a:r>
            <a:endParaRPr lang="en-US" dirty="0" smtClean="0"/>
          </a:p>
          <a:p>
            <a:pPr lvl="1"/>
            <a:r>
              <a:rPr lang="en-US" dirty="0" smtClean="0"/>
              <a:t>Used to store data in memory, named by the programmer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Syntax</a:t>
            </a:r>
            <a:endParaRPr lang="en-US" dirty="0" smtClean="0"/>
          </a:p>
          <a:p>
            <a:pPr lvl="1"/>
            <a:r>
              <a:rPr lang="en-US" dirty="0" smtClean="0"/>
              <a:t>Set of rules</a:t>
            </a:r>
          </a:p>
          <a:p>
            <a:pPr lvl="1"/>
            <a:r>
              <a:rPr lang="en-US" dirty="0" smtClean="0"/>
              <a:t>Similar to the syntax (rules) of a spoken language, such as English, but must be strictly followed</a:t>
            </a:r>
          </a:p>
          <a:p>
            <a:pPr lvl="1"/>
            <a:r>
              <a:rPr lang="en-US" dirty="0" smtClean="0"/>
              <a:t>If even a single syntax error appears in a program, it will not compile or execute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Program Made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Statements</a:t>
            </a:r>
            <a:endParaRPr lang="en-US" dirty="0" smtClean="0"/>
          </a:p>
          <a:p>
            <a:pPr lvl="1"/>
            <a:r>
              <a:rPr lang="en-US" dirty="0" smtClean="0"/>
              <a:t>Instructions made up of keywords, variables, and operators.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Procedures</a:t>
            </a:r>
            <a:endParaRPr lang="en-US" dirty="0" smtClean="0"/>
          </a:p>
          <a:p>
            <a:pPr lvl="1"/>
            <a:r>
              <a:rPr lang="en-US" dirty="0" smtClean="0"/>
              <a:t>Set of programming statements that perform a specific task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Comments (Remarks)</a:t>
            </a:r>
            <a:endParaRPr lang="en-US" dirty="0" smtClean="0"/>
          </a:p>
          <a:p>
            <a:pPr lvl="1"/>
            <a:r>
              <a:rPr lang="en-US" dirty="0" smtClean="0"/>
              <a:t>Ignored when the program runs, help human reader understand the purpose of programming statements</a:t>
            </a:r>
          </a:p>
          <a:p>
            <a:pPr lvl="1"/>
            <a:r>
              <a:rPr lang="en-US" dirty="0" smtClean="0"/>
              <a:t>In Visual Basic, any statement that begins with an apostrophe (</a:t>
            </a:r>
            <a:r>
              <a:rPr lang="en-US" b="1" dirty="0" smtClean="0"/>
              <a:t>'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to Programming and Visual </a:t>
            </a:r>
            <a:r>
              <a:rPr lang="en-US" dirty="0" smtClean="0"/>
              <a:t>Basic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Procedural</a:t>
            </a:r>
          </a:p>
          <a:p>
            <a:pPr lvl="1"/>
            <a:r>
              <a:rPr lang="en-US" dirty="0" smtClean="0"/>
              <a:t>Constructed as a set of procedures </a:t>
            </a:r>
            <a:br>
              <a:rPr lang="en-US" dirty="0" smtClean="0"/>
            </a:br>
            <a:r>
              <a:rPr lang="en-US" dirty="0" smtClean="0"/>
              <a:t>(operational, functional units)</a:t>
            </a:r>
          </a:p>
          <a:p>
            <a:pPr lvl="1"/>
            <a:r>
              <a:rPr lang="en-US" dirty="0" smtClean="0"/>
              <a:t>Each procedure is a set of instructions</a:t>
            </a:r>
          </a:p>
          <a:p>
            <a:pPr lvl="1"/>
            <a:r>
              <a:rPr lang="en-US" dirty="0" smtClean="0"/>
              <a:t>The Gross Pay computation is a procedure</a:t>
            </a:r>
          </a:p>
          <a:p>
            <a:r>
              <a:rPr lang="en-US" dirty="0" smtClean="0"/>
              <a:t>Object-Oriented</a:t>
            </a:r>
          </a:p>
          <a:p>
            <a:pPr lvl="1"/>
            <a:r>
              <a:rPr lang="en-US" dirty="0" smtClean="0"/>
              <a:t>Uses real-world </a:t>
            </a:r>
            <a:r>
              <a:rPr lang="en-US" dirty="0" smtClean="0">
                <a:solidFill>
                  <a:schemeClr val="bg1"/>
                </a:solidFill>
              </a:rPr>
              <a:t>objects</a:t>
            </a:r>
            <a:r>
              <a:rPr lang="en-US" dirty="0" smtClean="0"/>
              <a:t> such as students, transcripts, and courses</a:t>
            </a:r>
          </a:p>
          <a:p>
            <a:pPr lvl="1"/>
            <a:r>
              <a:rPr lang="en-US" dirty="0" smtClean="0"/>
              <a:t>Objects have data elements called attributes</a:t>
            </a:r>
          </a:p>
          <a:p>
            <a:pPr lvl="1"/>
            <a:r>
              <a:rPr lang="en-US" dirty="0" smtClean="0"/>
              <a:t>Objects also perform actions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an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is a Visual Basic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GUI</a:t>
            </a:r>
            <a:r>
              <a:rPr lang="en-US" dirty="0" smtClean="0"/>
              <a:t> object called a form</a:t>
            </a:r>
          </a:p>
          <a:p>
            <a:r>
              <a:rPr lang="en-US" dirty="0" smtClean="0"/>
              <a:t>Contains data and actions</a:t>
            </a:r>
          </a:p>
          <a:p>
            <a:r>
              <a:rPr lang="en-US" dirty="0" smtClean="0"/>
              <a:t>Data, such as Hourly Pay</a:t>
            </a:r>
            <a:br>
              <a:rPr lang="en-US" dirty="0" smtClean="0"/>
            </a:br>
            <a:r>
              <a:rPr lang="en-US" dirty="0" smtClean="0"/>
              <a:t>Rate, is a text </a:t>
            </a:r>
            <a:r>
              <a:rPr lang="en-US" dirty="0" smtClean="0">
                <a:solidFill>
                  <a:schemeClr val="bg1"/>
                </a:solidFill>
              </a:rPr>
              <a:t>property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that determines the </a:t>
            </a:r>
            <a:br>
              <a:rPr lang="en-US" dirty="0" smtClean="0"/>
            </a:br>
            <a:r>
              <a:rPr lang="en-US" dirty="0" smtClean="0"/>
              <a:t>appearance of form objects </a:t>
            </a:r>
          </a:p>
          <a:p>
            <a:r>
              <a:rPr lang="en-US" dirty="0" smtClean="0"/>
              <a:t>Actions, such as Calculate Gross Pay, is a </a:t>
            </a:r>
            <a:r>
              <a:rPr lang="en-US" dirty="0" smtClean="0">
                <a:solidFill>
                  <a:schemeClr val="bg1"/>
                </a:solidFill>
              </a:rPr>
              <a:t>method</a:t>
            </a:r>
            <a:r>
              <a:rPr lang="en-US" dirty="0" smtClean="0"/>
              <a:t> that determines how the form reacts</a:t>
            </a:r>
          </a:p>
          <a:p>
            <a:r>
              <a:rPr lang="en-US" dirty="0" smtClean="0"/>
              <a:t>A form is an object that contains other objects such as buttons, text boxes, and labels</a:t>
            </a:r>
          </a:p>
          <a:p>
            <a:endParaRPr lang="en-US" dirty="0"/>
          </a:p>
        </p:txBody>
      </p:sp>
      <p:pic>
        <p:nvPicPr>
          <p:cNvPr id="5" name="Picture 7" descr="Pink tissue 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58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an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Form elements are </a:t>
            </a:r>
            <a:br>
              <a:rPr lang="en-US" dirty="0" smtClean="0"/>
            </a:br>
            <a:r>
              <a:rPr lang="en-US" dirty="0" smtClean="0"/>
              <a:t>objects called </a:t>
            </a:r>
            <a:r>
              <a:rPr lang="en-US" dirty="0" smtClean="0">
                <a:solidFill>
                  <a:schemeClr val="bg1"/>
                </a:solidFill>
              </a:rPr>
              <a:t>controls</a:t>
            </a:r>
          </a:p>
          <a:p>
            <a:r>
              <a:rPr lang="en-US" dirty="0" smtClean="0"/>
              <a:t>This form has:</a:t>
            </a:r>
          </a:p>
          <a:p>
            <a:pPr lvl="1"/>
            <a:r>
              <a:rPr lang="en-US" dirty="0" smtClean="0"/>
              <a:t>Two </a:t>
            </a:r>
            <a:r>
              <a:rPr lang="en-US" dirty="0" err="1" smtClean="0">
                <a:solidFill>
                  <a:schemeClr val="bg1"/>
                </a:solidFill>
              </a:rPr>
              <a:t>TextBox</a:t>
            </a:r>
            <a:r>
              <a:rPr lang="en-US" dirty="0" smtClean="0"/>
              <a:t> controls</a:t>
            </a:r>
          </a:p>
          <a:p>
            <a:pPr lvl="1"/>
            <a:r>
              <a:rPr lang="en-US" dirty="0" smtClean="0"/>
              <a:t>Four </a:t>
            </a:r>
            <a:r>
              <a:rPr lang="en-US" dirty="0" smtClean="0">
                <a:solidFill>
                  <a:schemeClr val="bg1"/>
                </a:solidFill>
              </a:rPr>
              <a:t>Label</a:t>
            </a:r>
            <a:r>
              <a:rPr lang="en-US" dirty="0" smtClean="0"/>
              <a:t> controls</a:t>
            </a:r>
          </a:p>
          <a:p>
            <a:pPr lvl="1"/>
            <a:r>
              <a:rPr lang="en-US" dirty="0" smtClean="0"/>
              <a:t>Two </a:t>
            </a:r>
            <a:r>
              <a:rPr lang="en-US" dirty="0" smtClean="0">
                <a:solidFill>
                  <a:schemeClr val="bg1"/>
                </a:solidFill>
              </a:rPr>
              <a:t>Button</a:t>
            </a:r>
            <a:r>
              <a:rPr lang="en-US" dirty="0" smtClean="0"/>
              <a:t> controls</a:t>
            </a:r>
          </a:p>
          <a:p>
            <a:r>
              <a:rPr lang="en-US" dirty="0" smtClean="0"/>
              <a:t>The value displayed by </a:t>
            </a:r>
            <a:br>
              <a:rPr lang="en-US" dirty="0" smtClean="0"/>
            </a:br>
            <a:r>
              <a:rPr lang="en-US" dirty="0" smtClean="0"/>
              <a:t>a control is held in the </a:t>
            </a:r>
            <a:r>
              <a:rPr lang="en-US" dirty="0" smtClean="0">
                <a:solidFill>
                  <a:schemeClr val="bg1"/>
                </a:solidFill>
              </a:rPr>
              <a:t>text property</a:t>
            </a:r>
            <a:r>
              <a:rPr lang="en-US" dirty="0" smtClean="0"/>
              <a:t> of the control</a:t>
            </a:r>
          </a:p>
          <a:p>
            <a:r>
              <a:rPr lang="en-US" dirty="0" smtClean="0"/>
              <a:t>Left button text property is Calculate Gross Pay</a:t>
            </a:r>
          </a:p>
          <a:p>
            <a:r>
              <a:rPr lang="en-US" dirty="0" smtClean="0"/>
              <a:t>Buttons have methods attached to </a:t>
            </a:r>
            <a:r>
              <a:rPr lang="en-US" dirty="0" smtClean="0">
                <a:solidFill>
                  <a:schemeClr val="bg1"/>
                </a:solidFill>
              </a:rPr>
              <a:t>click events</a:t>
            </a:r>
          </a:p>
          <a:p>
            <a:endParaRPr lang="en-US" dirty="0"/>
          </a:p>
        </p:txBody>
      </p:sp>
      <p:pic>
        <p:nvPicPr>
          <p:cNvPr id="24" name="Picture 7" descr="Pink tissue 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58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3810000" y="1600200"/>
            <a:ext cx="4886895" cy="2514356"/>
            <a:chOff x="2592" y="816"/>
            <a:chExt cx="3031" cy="1740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686" y="1824"/>
              <a:ext cx="2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2976" y="816"/>
              <a:ext cx="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976" y="816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616" y="816"/>
              <a:ext cx="0" cy="6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5238" y="1502"/>
              <a:ext cx="3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5238" y="1185"/>
              <a:ext cx="3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253" y="1976"/>
              <a:ext cx="16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 flipV="1">
              <a:off x="3253" y="1238"/>
              <a:ext cx="1" cy="8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246" y="1238"/>
              <a:ext cx="4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253" y="1502"/>
              <a:ext cx="6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4199" y="1871"/>
              <a:ext cx="0" cy="1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4861" y="1871"/>
              <a:ext cx="0" cy="1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5050" y="2345"/>
              <a:ext cx="0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4340" y="2345"/>
              <a:ext cx="0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2970" y="2556"/>
              <a:ext cx="20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2970" y="2398"/>
              <a:ext cx="0" cy="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>
              <a:off x="2592" y="240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Line 20"/>
          <p:cNvSpPr>
            <a:spLocks noChangeShapeType="1"/>
          </p:cNvSpPr>
          <p:nvPr/>
        </p:nvSpPr>
        <p:spPr bwMode="auto">
          <a:xfrm flipV="1">
            <a:off x="3733800" y="34290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Driven Programming: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GUI environment is </a:t>
            </a:r>
            <a:r>
              <a:rPr lang="en-US" dirty="0" smtClean="0">
                <a:solidFill>
                  <a:schemeClr val="bg1"/>
                </a:solidFill>
              </a:rPr>
              <a:t>event-driven</a:t>
            </a:r>
          </a:p>
          <a:p>
            <a:r>
              <a:rPr lang="en-US" dirty="0" smtClean="0"/>
              <a:t>An event is an action that takes place within a program</a:t>
            </a:r>
          </a:p>
          <a:p>
            <a:pPr lvl="1"/>
            <a:r>
              <a:rPr lang="en-US" dirty="0" smtClean="0"/>
              <a:t>Clicking a button (a Click event)</a:t>
            </a:r>
          </a:p>
          <a:p>
            <a:pPr lvl="1"/>
            <a:r>
              <a:rPr lang="en-US" dirty="0" smtClean="0"/>
              <a:t>Keying in a </a:t>
            </a:r>
            <a:r>
              <a:rPr lang="en-US" dirty="0" err="1" smtClean="0"/>
              <a:t>TextBox</a:t>
            </a:r>
            <a:r>
              <a:rPr lang="en-US" dirty="0" smtClean="0"/>
              <a:t> (a </a:t>
            </a:r>
            <a:r>
              <a:rPr lang="en-US" dirty="0" err="1" smtClean="0"/>
              <a:t>TextChanged</a:t>
            </a:r>
            <a:r>
              <a:rPr lang="en-US" dirty="0" smtClean="0"/>
              <a:t> event)</a:t>
            </a:r>
          </a:p>
          <a:p>
            <a:r>
              <a:rPr lang="en-US" dirty="0" smtClean="0"/>
              <a:t>Visual Basic controls are capable of detecting many, many events</a:t>
            </a:r>
          </a:p>
          <a:p>
            <a:r>
              <a:rPr lang="en-US" dirty="0" smtClean="0"/>
              <a:t>A program can respond to an event if the programmer writes an </a:t>
            </a:r>
            <a:r>
              <a:rPr lang="en-US" dirty="0" smtClean="0">
                <a:solidFill>
                  <a:schemeClr val="bg1"/>
                </a:solidFill>
              </a:rPr>
              <a:t>event procedure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1.3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about controls and programming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As a Visual Basic programmer, you must design and create an</a:t>
            </a:r>
          </a:p>
          <a:p>
            <a:r>
              <a:rPr lang="en-US" dirty="0" smtClean="0"/>
              <a:t>application’s GUI elements (forms and other controls) and the</a:t>
            </a:r>
          </a:p>
          <a:p>
            <a:r>
              <a:rPr lang="en-US" dirty="0" smtClean="0"/>
              <a:t>programming statements that respond to and/or perform actions</a:t>
            </a:r>
          </a:p>
          <a:p>
            <a:r>
              <a:rPr lang="en-US" dirty="0" smtClean="0"/>
              <a:t>(event handlers).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Basic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 a Windows user you’re already familiar with many Visual Basic controls:</a:t>
            </a:r>
          </a:p>
          <a:p>
            <a:pPr lvl="1"/>
            <a:r>
              <a:rPr lang="en-US" dirty="0" smtClean="0"/>
              <a:t>Label - displays text the user cannot change</a:t>
            </a:r>
          </a:p>
          <a:p>
            <a:pPr lvl="1"/>
            <a:r>
              <a:rPr lang="en-US" dirty="0" err="1" smtClean="0"/>
              <a:t>TextBox</a:t>
            </a:r>
            <a:r>
              <a:rPr lang="en-US" dirty="0" smtClean="0"/>
              <a:t> - allows the user to enter text</a:t>
            </a:r>
          </a:p>
          <a:p>
            <a:pPr lvl="1"/>
            <a:r>
              <a:rPr lang="en-US" dirty="0" smtClean="0"/>
              <a:t>Button – performs an action when clicked</a:t>
            </a:r>
          </a:p>
          <a:p>
            <a:pPr lvl="1"/>
            <a:r>
              <a:rPr lang="en-US" dirty="0" err="1" smtClean="0"/>
              <a:t>RadioButton</a:t>
            </a:r>
            <a:r>
              <a:rPr lang="en-US" dirty="0" smtClean="0"/>
              <a:t> - A round button that is selected or deselected with a mouse click</a:t>
            </a:r>
          </a:p>
          <a:p>
            <a:pPr lvl="1"/>
            <a:r>
              <a:rPr lang="en-US" dirty="0" err="1" smtClean="0"/>
              <a:t>CheckBox</a:t>
            </a:r>
            <a:r>
              <a:rPr lang="en-US" dirty="0" smtClean="0"/>
              <a:t> – A box that is checked or unchecked with a mouse click</a:t>
            </a:r>
          </a:p>
          <a:p>
            <a:pPr lvl="1"/>
            <a:r>
              <a:rPr lang="en-US" dirty="0" smtClean="0"/>
              <a:t>Form - A window that contains these controls</a:t>
            </a:r>
          </a:p>
          <a:p>
            <a:r>
              <a:rPr lang="en-US" dirty="0" smtClean="0"/>
              <a:t>Tutorial 1-3 demonstrates these controls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Tutorial 1-3, Visual Basic Controls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67326" y="1532467"/>
            <a:ext cx="6609348" cy="46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Name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All controls have properties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Each property has a value (or values)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Not all properties deal with appearance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name property establishes a means for the program to refer to that control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Controls are assigned relatively meaningless names when created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Programmers usually change these names to something more meaningful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7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Label controls use the default names (Label1, etc.)</a:t>
            </a:r>
          </a:p>
          <a:p>
            <a:r>
              <a:rPr lang="en-US" dirty="0" smtClean="0"/>
              <a:t>Text boxes, buttons, and the Gross Pay label play an active role in the program and have been changed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699294" y="2819400"/>
            <a:ext cx="7745413" cy="3365500"/>
            <a:chOff x="838200" y="2819400"/>
            <a:chExt cx="7745413" cy="3365500"/>
          </a:xfrm>
        </p:grpSpPr>
        <p:grpSp>
          <p:nvGrpSpPr>
            <p:cNvPr id="22" name="Group 21"/>
            <p:cNvGrpSpPr/>
            <p:nvPr/>
          </p:nvGrpSpPr>
          <p:grpSpPr>
            <a:xfrm>
              <a:off x="838200" y="2895600"/>
              <a:ext cx="7745413" cy="3289300"/>
              <a:chOff x="990600" y="2959100"/>
              <a:chExt cx="7745413" cy="3289300"/>
            </a:xfrm>
          </p:grpSpPr>
          <p:pic>
            <p:nvPicPr>
              <p:cNvPr id="5" name="Picture 7" descr="Pink tissue pape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395538" y="2959100"/>
                <a:ext cx="3797300" cy="2635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2209800" y="5791200"/>
                <a:ext cx="255746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btnCalcGrossPay</a:t>
                </a:r>
              </a:p>
            </p:txBody>
          </p:sp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5181600" y="5791200"/>
                <a:ext cx="138906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btnClose</a:t>
                </a:r>
              </a:p>
            </p:txBody>
          </p:sp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6365875" y="3352800"/>
                <a:ext cx="237013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txtHoursWorked</a:t>
                </a:r>
              </a:p>
            </p:txBody>
          </p:sp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6365875" y="3810000"/>
                <a:ext cx="167481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txtPayRate</a:t>
                </a:r>
              </a:p>
            </p:txBody>
          </p: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6365875" y="4267200"/>
                <a:ext cx="1828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lblGrossPay</a:t>
                </a:r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990600" y="3352800"/>
                <a:ext cx="1101725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Label1</a:t>
                </a:r>
              </a:p>
            </p:txBody>
          </p: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990600" y="3810000"/>
                <a:ext cx="1101725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Label2</a:t>
                </a:r>
              </a:p>
            </p:txBody>
          </p:sp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990600" y="4279900"/>
                <a:ext cx="1101725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Label3</a:t>
                </a:r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>
                <a:off x="2133600" y="35814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>
                <a:off x="2133600" y="4038600"/>
                <a:ext cx="1066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>
                <a:off x="2133600" y="4508500"/>
                <a:ext cx="1066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 flipV="1">
                <a:off x="4191000" y="5257800"/>
                <a:ext cx="0" cy="533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 flipV="1">
                <a:off x="5334000" y="5257800"/>
                <a:ext cx="0" cy="533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 flipH="1">
                <a:off x="5603875" y="35814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H="1">
                <a:off x="5603875" y="40386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 flipH="1">
                <a:off x="5270500" y="4495800"/>
                <a:ext cx="10969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1981200" y="2971800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838200" y="2819400"/>
              <a:ext cx="7906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Form1</a:t>
              </a:r>
              <a:endParaRPr lang="en-US" dirty="0"/>
            </a:p>
          </p:txBody>
        </p:sp>
      </p:grp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Control names must start with a letter</a:t>
            </a:r>
          </a:p>
          <a:p>
            <a:r>
              <a:rPr lang="en-US" dirty="0" smtClean="0"/>
              <a:t>Remaining characters may be letters, digits, or underscore</a:t>
            </a:r>
          </a:p>
          <a:p>
            <a:r>
              <a:rPr lang="en-US" dirty="0" smtClean="0"/>
              <a:t>1st 3 lowercase letters indicate the type of control</a:t>
            </a:r>
          </a:p>
          <a:p>
            <a:pPr lvl="1"/>
            <a:r>
              <a:rPr lang="en-US" dirty="0" smtClean="0"/>
              <a:t>txt…	for Text Boxes</a:t>
            </a:r>
          </a:p>
          <a:p>
            <a:pPr lvl="1"/>
            <a:r>
              <a:rPr lang="en-US" dirty="0" err="1" smtClean="0"/>
              <a:t>lbl</a:t>
            </a:r>
            <a:r>
              <a:rPr lang="en-US" dirty="0" smtClean="0"/>
              <a:t>…	for Labels</a:t>
            </a:r>
          </a:p>
          <a:p>
            <a:pPr lvl="1"/>
            <a:r>
              <a:rPr lang="en-US" dirty="0" err="1" smtClean="0"/>
              <a:t>btn</a:t>
            </a:r>
            <a:r>
              <a:rPr lang="en-US" dirty="0" smtClean="0"/>
              <a:t>…	for Buttons</a:t>
            </a:r>
          </a:p>
          <a:p>
            <a:r>
              <a:rPr lang="en-US" dirty="0" smtClean="0"/>
              <a:t>After that, capitalize the first letter of each word</a:t>
            </a:r>
          </a:p>
          <a:p>
            <a:r>
              <a:rPr lang="en-US" dirty="0" err="1" smtClean="0"/>
              <a:t>txtHoursWorked</a:t>
            </a:r>
            <a:r>
              <a:rPr lang="en-US" dirty="0" smtClean="0"/>
              <a:t> is clearer than </a:t>
            </a:r>
            <a:r>
              <a:rPr lang="en-US" dirty="0" err="1" smtClean="0"/>
              <a:t>txthoursworked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Section 1.1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SYSTEMS: Hardware and Software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smtClean="0"/>
              <a:t>Computer systems consist of similar hardware devices and hardware</a:t>
            </a:r>
          </a:p>
          <a:p>
            <a:r>
              <a:rPr lang="en-US" smtClean="0"/>
              <a:t>components. This section provides an overview of computer</a:t>
            </a:r>
          </a:p>
          <a:p>
            <a:r>
              <a:rPr lang="en-US" smtClean="0"/>
              <a:t>hardware and software organization.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1.4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The Programming Process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The programming process consists of several steps, which include</a:t>
            </a:r>
          </a:p>
          <a:p>
            <a:r>
              <a:rPr lang="en-US" dirty="0" smtClean="0"/>
              <a:t>designing, creating, testing, and debugging activities.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of Developing an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Clearly define what the program is to do</a:t>
            </a:r>
          </a:p>
          <a:p>
            <a:r>
              <a:rPr lang="en-US" dirty="0" smtClean="0"/>
              <a:t>For example, the Wage Calculator program:</a:t>
            </a:r>
          </a:p>
          <a:p>
            <a:pPr lvl="1"/>
            <a:r>
              <a:rPr lang="en-US" dirty="0" smtClean="0"/>
              <a:t>Purpose: To calculate the user’s gross pay</a:t>
            </a:r>
          </a:p>
          <a:p>
            <a:pPr lvl="1"/>
            <a:r>
              <a:rPr lang="en-US" dirty="0" smtClean="0"/>
              <a:t>Input: Number of hours worked, hourly pay rate</a:t>
            </a:r>
          </a:p>
          <a:p>
            <a:pPr lvl="1"/>
            <a:r>
              <a:rPr lang="en-US" dirty="0" smtClean="0"/>
              <a:t>Process: Multiply number of hours worked by hourly pay rate (result is the user’s gross pay)</a:t>
            </a:r>
          </a:p>
          <a:p>
            <a:pPr lvl="1"/>
            <a:r>
              <a:rPr lang="en-US" dirty="0" smtClean="0"/>
              <a:t>Output: Display a message indicating the user’s gross pay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of Developing an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r>
              <a:rPr lang="en-US" dirty="0" smtClean="0"/>
              <a:t>Visualize the application running on the computer and design its user interface</a:t>
            </a:r>
            <a:endParaRPr lang="en-US" dirty="0"/>
          </a:p>
        </p:txBody>
      </p:sp>
      <p:pic>
        <p:nvPicPr>
          <p:cNvPr id="6" name="Picture 5" descr="asdfas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3360" y="2667000"/>
            <a:ext cx="4797281" cy="385461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 of Developing an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controls needed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2209800"/>
            <a:ext cx="8380413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143000" algn="l"/>
                <a:tab pos="2971800" algn="l"/>
              </a:tabLst>
            </a:pPr>
            <a:r>
              <a:rPr lang="en-US" sz="1800" b="1" u="sng" dirty="0"/>
              <a:t>Type</a:t>
            </a:r>
            <a:r>
              <a:rPr lang="en-US" sz="1800" b="1" dirty="0"/>
              <a:t>	</a:t>
            </a:r>
            <a:r>
              <a:rPr lang="en-US" sz="1800" b="1" u="sng" dirty="0"/>
              <a:t>Name</a:t>
            </a:r>
            <a:r>
              <a:rPr lang="en-US" sz="1800" b="1" dirty="0"/>
              <a:t>	</a:t>
            </a:r>
            <a:r>
              <a:rPr lang="en-US" sz="1800" b="1" u="sng" dirty="0"/>
              <a:t>Description</a:t>
            </a:r>
          </a:p>
          <a:p>
            <a:pPr>
              <a:tabLst>
                <a:tab pos="1143000" algn="l"/>
                <a:tab pos="2971800" algn="l"/>
              </a:tabLst>
            </a:pPr>
            <a:r>
              <a:rPr lang="en-US" sz="1800" dirty="0" err="1"/>
              <a:t>TextBox</a:t>
            </a:r>
            <a:r>
              <a:rPr lang="en-US" sz="1800" dirty="0"/>
              <a:t>	</a:t>
            </a:r>
            <a:r>
              <a:rPr lang="en-US" sz="1800" dirty="0" err="1"/>
              <a:t>txtHoursWorked</a:t>
            </a:r>
            <a:r>
              <a:rPr lang="en-US" sz="1800" dirty="0"/>
              <a:t>	Allows the user to enter the number of hours worked.</a:t>
            </a:r>
          </a:p>
          <a:p>
            <a:pPr>
              <a:tabLst>
                <a:tab pos="1143000" algn="l"/>
                <a:tab pos="2971800" algn="l"/>
              </a:tabLst>
            </a:pPr>
            <a:r>
              <a:rPr lang="en-US" sz="1800" dirty="0" err="1"/>
              <a:t>TextBox</a:t>
            </a:r>
            <a:r>
              <a:rPr lang="en-US" sz="1800" dirty="0"/>
              <a:t>	</a:t>
            </a:r>
            <a:r>
              <a:rPr lang="en-US" sz="1800" dirty="0" err="1"/>
              <a:t>txtPayRate</a:t>
            </a:r>
            <a:r>
              <a:rPr lang="en-US" sz="1800" dirty="0"/>
              <a:t>	Allows the user to enter the hourly pay rate</a:t>
            </a:r>
          </a:p>
          <a:p>
            <a:pPr>
              <a:tabLst>
                <a:tab pos="1143000" algn="l"/>
                <a:tab pos="2971800" algn="l"/>
              </a:tabLst>
            </a:pPr>
            <a:r>
              <a:rPr lang="en-US" sz="1800" dirty="0"/>
              <a:t>Label	</a:t>
            </a:r>
            <a:r>
              <a:rPr lang="en-US" sz="1800" dirty="0" err="1"/>
              <a:t>lblGrossPay</a:t>
            </a:r>
            <a:r>
              <a:rPr lang="en-US" sz="1800" dirty="0"/>
              <a:t>	Displays the gross pay, after the </a:t>
            </a:r>
            <a:r>
              <a:rPr lang="en-US" sz="1800" dirty="0" err="1"/>
              <a:t>btnCalcGrossPay</a:t>
            </a:r>
            <a:endParaRPr lang="en-US" sz="1800" dirty="0"/>
          </a:p>
          <a:p>
            <a:pPr>
              <a:tabLst>
                <a:tab pos="1143000" algn="l"/>
                <a:tab pos="2971800" algn="l"/>
              </a:tabLst>
            </a:pPr>
            <a:r>
              <a:rPr lang="en-US" sz="1800" dirty="0"/>
              <a:t>		button has been clicked</a:t>
            </a:r>
          </a:p>
          <a:p>
            <a:pPr>
              <a:tabLst>
                <a:tab pos="1143000" algn="l"/>
                <a:tab pos="2971800" algn="l"/>
              </a:tabLst>
            </a:pPr>
            <a:r>
              <a:rPr lang="en-US" sz="1800" dirty="0"/>
              <a:t>Button	</a:t>
            </a:r>
            <a:r>
              <a:rPr lang="en-US" sz="1800" dirty="0" err="1"/>
              <a:t>btnCalcGrossPay</a:t>
            </a:r>
            <a:r>
              <a:rPr lang="en-US" sz="1800" dirty="0"/>
              <a:t>	When clicked, multiplies the number of hours worked </a:t>
            </a:r>
          </a:p>
          <a:p>
            <a:pPr>
              <a:tabLst>
                <a:tab pos="1143000" algn="l"/>
                <a:tab pos="2971800" algn="l"/>
              </a:tabLst>
            </a:pPr>
            <a:r>
              <a:rPr lang="en-US" sz="1800" dirty="0"/>
              <a:t>		by the hourly pay rate</a:t>
            </a:r>
          </a:p>
          <a:p>
            <a:pPr>
              <a:tabLst>
                <a:tab pos="1143000" algn="l"/>
                <a:tab pos="2971800" algn="l"/>
              </a:tabLst>
            </a:pPr>
            <a:r>
              <a:rPr lang="en-US" sz="1800" dirty="0"/>
              <a:t>Button	</a:t>
            </a:r>
            <a:r>
              <a:rPr lang="en-US" sz="1800" dirty="0" err="1"/>
              <a:t>btnClose</a:t>
            </a:r>
            <a:r>
              <a:rPr lang="en-US" sz="1800" dirty="0"/>
              <a:t>	When clicked, terminates the application</a:t>
            </a:r>
          </a:p>
          <a:p>
            <a:pPr>
              <a:tabLst>
                <a:tab pos="1143000" algn="l"/>
                <a:tab pos="2971800" algn="l"/>
              </a:tabLst>
            </a:pPr>
            <a:endParaRPr lang="en-US" sz="1800" dirty="0"/>
          </a:p>
          <a:p>
            <a:pPr>
              <a:tabLst>
                <a:tab pos="1143000" algn="l"/>
                <a:tab pos="2971800" algn="l"/>
              </a:tabLst>
            </a:pPr>
            <a:r>
              <a:rPr lang="en-US" sz="1800" dirty="0"/>
              <a:t>Label	(default)	Description for Number of Hours Worked </a:t>
            </a:r>
            <a:r>
              <a:rPr lang="en-US" sz="1800" dirty="0" err="1"/>
              <a:t>TextBox</a:t>
            </a:r>
            <a:endParaRPr lang="en-US" sz="1800" dirty="0"/>
          </a:p>
          <a:p>
            <a:pPr>
              <a:tabLst>
                <a:tab pos="1143000" algn="l"/>
                <a:tab pos="2971800" algn="l"/>
              </a:tabLst>
            </a:pPr>
            <a:r>
              <a:rPr lang="en-US" sz="1800" dirty="0"/>
              <a:t>Label	(default)	Description for Hourly Pay Rate </a:t>
            </a:r>
            <a:r>
              <a:rPr lang="en-US" sz="1800" dirty="0" err="1"/>
              <a:t>TextBox</a:t>
            </a:r>
            <a:endParaRPr lang="en-US" sz="1800" dirty="0"/>
          </a:p>
          <a:p>
            <a:pPr>
              <a:tabLst>
                <a:tab pos="1143000" algn="l"/>
                <a:tab pos="2971800" algn="l"/>
              </a:tabLst>
            </a:pPr>
            <a:r>
              <a:rPr lang="en-US" sz="1800" dirty="0"/>
              <a:t>Label	(default)	Description for Gross Pay Earned Label</a:t>
            </a:r>
          </a:p>
          <a:p>
            <a:pPr>
              <a:tabLst>
                <a:tab pos="1143000" algn="l"/>
                <a:tab pos="2971800" algn="l"/>
              </a:tabLst>
            </a:pPr>
            <a:r>
              <a:rPr lang="en-US" sz="1800" dirty="0"/>
              <a:t>Form	(default)	A form to hold these controls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 of Developing an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the values of each  control’s relevant properties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14400" y="2743200"/>
            <a:ext cx="7315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828800" algn="l"/>
                <a:tab pos="4114800" algn="l"/>
              </a:tabLst>
            </a:pPr>
            <a:r>
              <a:rPr lang="en-US" sz="2000" b="1" u="sng" dirty="0"/>
              <a:t>Control Type</a:t>
            </a:r>
            <a:r>
              <a:rPr lang="en-US" sz="2000" b="1" dirty="0"/>
              <a:t>	</a:t>
            </a:r>
            <a:r>
              <a:rPr lang="en-US" sz="2000" b="1" u="sng" dirty="0"/>
              <a:t>Control Name</a:t>
            </a:r>
            <a:r>
              <a:rPr lang="en-US" sz="2000" b="1" dirty="0"/>
              <a:t>	</a:t>
            </a:r>
            <a:r>
              <a:rPr lang="en-US" sz="2000" b="1" u="sng" dirty="0"/>
              <a:t>Text</a:t>
            </a:r>
          </a:p>
          <a:p>
            <a:pPr>
              <a:tabLst>
                <a:tab pos="1828800" algn="l"/>
                <a:tab pos="4114800" algn="l"/>
              </a:tabLst>
            </a:pPr>
            <a:r>
              <a:rPr lang="en-US" sz="2000" noProof="1"/>
              <a:t>Form	(Default)	"Wage Calculator"</a:t>
            </a:r>
          </a:p>
          <a:p>
            <a:pPr>
              <a:tabLst>
                <a:tab pos="1828800" algn="l"/>
                <a:tab pos="4114800" algn="l"/>
              </a:tabLst>
            </a:pPr>
            <a:r>
              <a:rPr lang="en-US" sz="2000" noProof="1"/>
              <a:t>Label	(Default)	"Number of Hours Worked"</a:t>
            </a:r>
          </a:p>
          <a:p>
            <a:pPr>
              <a:tabLst>
                <a:tab pos="1828800" algn="l"/>
                <a:tab pos="4114800" algn="l"/>
              </a:tabLst>
            </a:pPr>
            <a:r>
              <a:rPr lang="en-US" sz="2000" noProof="1"/>
              <a:t>Label	(Default)	"Hourly Pay Rate"</a:t>
            </a:r>
          </a:p>
          <a:p>
            <a:pPr>
              <a:tabLst>
                <a:tab pos="1828800" algn="l"/>
                <a:tab pos="4114800" algn="l"/>
              </a:tabLst>
            </a:pPr>
            <a:r>
              <a:rPr lang="en-US" sz="2000" noProof="1"/>
              <a:t>Label	(Default)	"Gross Pay Earned"</a:t>
            </a:r>
          </a:p>
          <a:p>
            <a:pPr>
              <a:tabLst>
                <a:tab pos="1828800" algn="l"/>
                <a:tab pos="4114800" algn="l"/>
              </a:tabLst>
            </a:pPr>
            <a:r>
              <a:rPr lang="en-US" sz="2000" noProof="1"/>
              <a:t>Label	lblGrossPay	"$0.00"</a:t>
            </a:r>
          </a:p>
          <a:p>
            <a:pPr>
              <a:tabLst>
                <a:tab pos="1828800" algn="l"/>
                <a:tab pos="4114800" algn="l"/>
              </a:tabLst>
            </a:pPr>
            <a:r>
              <a:rPr lang="en-US" sz="2000" noProof="1"/>
              <a:t>TextBox	txtHoursWorked	""</a:t>
            </a:r>
          </a:p>
          <a:p>
            <a:pPr>
              <a:tabLst>
                <a:tab pos="1828800" algn="l"/>
                <a:tab pos="4114800" algn="l"/>
              </a:tabLst>
            </a:pPr>
            <a:r>
              <a:rPr lang="en-US" sz="2000" noProof="1"/>
              <a:t>TextBox	txtPayRate	""</a:t>
            </a:r>
          </a:p>
          <a:p>
            <a:pPr>
              <a:tabLst>
                <a:tab pos="1828800" algn="l"/>
                <a:tab pos="4114800" algn="l"/>
              </a:tabLst>
            </a:pPr>
            <a:r>
              <a:rPr lang="en-US" sz="2000" noProof="1"/>
              <a:t>Button	btnCalcGrossPay	"Calculate Gross Pay"</a:t>
            </a:r>
          </a:p>
          <a:p>
            <a:pPr>
              <a:tabLst>
                <a:tab pos="1828800" algn="l"/>
                <a:tab pos="4114800" algn="l"/>
              </a:tabLst>
            </a:pPr>
            <a:r>
              <a:rPr lang="en-US" sz="2000" noProof="1"/>
              <a:t>Button	btnClose	"Close"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 of Developing an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event handlers and other code needed for each control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23900" y="2895600"/>
            <a:ext cx="7696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743200" algn="l"/>
              </a:tabLst>
            </a:pPr>
            <a:r>
              <a:rPr lang="en-US" sz="2000" b="1" u="sng" dirty="0"/>
              <a:t>Method</a:t>
            </a:r>
            <a:r>
              <a:rPr lang="en-US" sz="2000" b="1" dirty="0"/>
              <a:t>	</a:t>
            </a:r>
            <a:r>
              <a:rPr lang="en-US" sz="2000" b="1" u="sng" dirty="0"/>
              <a:t>Description</a:t>
            </a:r>
          </a:p>
          <a:p>
            <a:pPr>
              <a:tabLst>
                <a:tab pos="2743200" algn="l"/>
              </a:tabLst>
            </a:pPr>
            <a:r>
              <a:rPr lang="en-US" sz="2000" noProof="1"/>
              <a:t>btnCalcGrossPay_Click</a:t>
            </a:r>
            <a:r>
              <a:rPr lang="en-US" sz="2000" dirty="0"/>
              <a:t>	</a:t>
            </a:r>
            <a:r>
              <a:rPr lang="en-US" sz="2000" noProof="1"/>
              <a:t>Multiplies hours worked by hourly pay rate</a:t>
            </a:r>
            <a:endParaRPr lang="en-US" sz="2000" dirty="0"/>
          </a:p>
          <a:p>
            <a:pPr>
              <a:tabLst>
                <a:tab pos="2743200" algn="l"/>
              </a:tabLst>
            </a:pPr>
            <a:r>
              <a:rPr lang="en-US" sz="2000" dirty="0"/>
              <a:t>	</a:t>
            </a:r>
            <a:r>
              <a:rPr lang="en-US" sz="2000" noProof="1"/>
              <a:t>These</a:t>
            </a:r>
            <a:r>
              <a:rPr lang="en-US" sz="2000" dirty="0"/>
              <a:t> </a:t>
            </a:r>
            <a:r>
              <a:rPr lang="en-US" sz="2000" noProof="1"/>
              <a:t>values are entered into the</a:t>
            </a:r>
            <a:r>
              <a:rPr lang="en-US" sz="2000" dirty="0"/>
              <a:t> 	</a:t>
            </a:r>
            <a:r>
              <a:rPr lang="en-US" sz="2000" noProof="1"/>
              <a:t>txtHoursWorked and txtPayRate TextBoxes</a:t>
            </a:r>
            <a:endParaRPr lang="en-US" sz="2000" dirty="0"/>
          </a:p>
          <a:p>
            <a:pPr>
              <a:tabLst>
                <a:tab pos="2743200" algn="l"/>
              </a:tabLst>
            </a:pPr>
            <a:r>
              <a:rPr lang="en-US" sz="2000" dirty="0"/>
              <a:t>	R</a:t>
            </a:r>
            <a:r>
              <a:rPr lang="en-US" sz="2000" noProof="1"/>
              <a:t>esult is stored in lblGrossPay Text</a:t>
            </a:r>
            <a:r>
              <a:rPr lang="en-US" sz="2000" dirty="0"/>
              <a:t> </a:t>
            </a:r>
            <a:r>
              <a:rPr lang="en-US" sz="2000" noProof="1"/>
              <a:t>property</a:t>
            </a:r>
            <a:endParaRPr lang="en-US" sz="2000" dirty="0"/>
          </a:p>
          <a:p>
            <a:pPr>
              <a:tabLst>
                <a:tab pos="2743200" algn="l"/>
              </a:tabLst>
            </a:pPr>
            <a:endParaRPr lang="en-US" sz="2000" noProof="1"/>
          </a:p>
          <a:p>
            <a:pPr>
              <a:tabLst>
                <a:tab pos="2743200" algn="l"/>
              </a:tabLst>
            </a:pPr>
            <a:r>
              <a:rPr lang="en-US" sz="2000" noProof="1"/>
              <a:t>btnClose_Click</a:t>
            </a:r>
            <a:r>
              <a:rPr lang="en-US" sz="2000" dirty="0"/>
              <a:t>	T</a:t>
            </a:r>
            <a:r>
              <a:rPr lang="en-US" sz="2000" noProof="1"/>
              <a:t>erminates the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 of Developing an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a flowchart or </a:t>
            </a:r>
            <a:r>
              <a:rPr lang="en-US" dirty="0" err="1" smtClean="0"/>
              <a:t>pseudocode</a:t>
            </a:r>
            <a:r>
              <a:rPr lang="en-US" dirty="0" smtClean="0"/>
              <a:t> version of the code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dirty="0" smtClean="0">
                <a:solidFill>
                  <a:schemeClr val="bg1"/>
                </a:solidFill>
              </a:rPr>
              <a:t>flowchart</a:t>
            </a:r>
            <a:r>
              <a:rPr lang="en-US" sz="2400" dirty="0" smtClean="0"/>
              <a:t> is a diagram that graphically depicts the flow of a method</a:t>
            </a:r>
          </a:p>
          <a:p>
            <a:pPr lvl="1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Pseudocode</a:t>
            </a:r>
            <a:r>
              <a:rPr lang="en-US" sz="2400" dirty="0" smtClean="0"/>
              <a:t> is a cross between human language and a programming language</a:t>
            </a:r>
          </a:p>
        </p:txBody>
      </p:sp>
      <p:pic>
        <p:nvPicPr>
          <p:cNvPr id="5" name="Picture 4" descr="rreefg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862" y="3352800"/>
            <a:ext cx="7504277" cy="1369062"/>
          </a:xfrm>
          <a:prstGeom prst="rect">
            <a:avLst/>
          </a:prstGeom>
        </p:spPr>
      </p:pic>
      <p:pic>
        <p:nvPicPr>
          <p:cNvPr id="6" name="Picture 5" descr="pseudocode exam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" y="5562600"/>
            <a:ext cx="8001000" cy="546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 of Developing an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the code for errors:</a:t>
            </a:r>
          </a:p>
          <a:p>
            <a:pPr lvl="1"/>
            <a:r>
              <a:rPr lang="en-US" dirty="0" smtClean="0"/>
              <a:t>Read the flowchart and/or </a:t>
            </a:r>
            <a:r>
              <a:rPr lang="en-US" dirty="0" err="1" smtClean="0"/>
              <a:t>pseudocode</a:t>
            </a:r>
            <a:endParaRPr lang="en-US" dirty="0" smtClean="0"/>
          </a:p>
          <a:p>
            <a:pPr lvl="1"/>
            <a:r>
              <a:rPr lang="en-US" dirty="0" smtClean="0"/>
              <a:t>Step through each operation as though </a:t>
            </a:r>
            <a:r>
              <a:rPr lang="en-US" dirty="0" smtClean="0">
                <a:solidFill>
                  <a:schemeClr val="bg1"/>
                </a:solidFill>
              </a:rPr>
              <a:t>you</a:t>
            </a:r>
            <a:r>
              <a:rPr lang="en-US" dirty="0" smtClean="0"/>
              <a:t> are the computer</a:t>
            </a:r>
          </a:p>
          <a:p>
            <a:pPr lvl="1"/>
            <a:r>
              <a:rPr lang="en-US" dirty="0" smtClean="0"/>
              <a:t>Use a piece of paper to jot down the values of variables and properties as they change</a:t>
            </a:r>
          </a:p>
          <a:p>
            <a:pPr lvl="1"/>
            <a:r>
              <a:rPr lang="en-US" dirty="0" smtClean="0"/>
              <a:t>Verify that the expected results are achieved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8 of Developing an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Visual Basic to create the forms and other controls identified in step 3</a:t>
            </a:r>
          </a:p>
          <a:p>
            <a:pPr lvl="1"/>
            <a:r>
              <a:rPr lang="en-US" dirty="0" smtClean="0"/>
              <a:t>This is the first use of Visual Basic, all of the previous steps have just been on paper</a:t>
            </a:r>
          </a:p>
          <a:p>
            <a:pPr lvl="1"/>
            <a:r>
              <a:rPr lang="en-US" dirty="0" smtClean="0"/>
              <a:t>In this step you develop the portion of the application the user will see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9 of Developing an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flowcharts or </a:t>
            </a:r>
            <a:r>
              <a:rPr lang="en-US" dirty="0" err="1" smtClean="0"/>
              <a:t>pseudocode</a:t>
            </a:r>
            <a:r>
              <a:rPr lang="en-US" dirty="0" smtClean="0"/>
              <a:t> from step 6 to write the actual code</a:t>
            </a:r>
          </a:p>
          <a:p>
            <a:pPr lvl="1"/>
            <a:r>
              <a:rPr lang="en-US" dirty="0" smtClean="0"/>
              <a:t>This is the second step on the computer</a:t>
            </a:r>
          </a:p>
          <a:p>
            <a:pPr lvl="1"/>
            <a:r>
              <a:rPr lang="en-US" dirty="0" smtClean="0"/>
              <a:t>In this step you develop the methods behind the click event for each button</a:t>
            </a:r>
          </a:p>
          <a:p>
            <a:pPr lvl="1"/>
            <a:r>
              <a:rPr lang="en-US" dirty="0" smtClean="0"/>
              <a:t>Unlike the form developed on step 8, this portion of the application is invisible to the user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Refers to the physical components</a:t>
            </a:r>
          </a:p>
          <a:p>
            <a:r>
              <a:rPr lang="en-US" smtClean="0"/>
              <a:t>Not one device but a system of many devices</a:t>
            </a:r>
          </a:p>
          <a:p>
            <a:r>
              <a:rPr lang="en-US" smtClean="0"/>
              <a:t>Major types of components include:</a:t>
            </a:r>
          </a:p>
          <a:p>
            <a:pPr lvl="1"/>
            <a:r>
              <a:rPr lang="en-US" smtClean="0"/>
              <a:t>Central Processing Unit</a:t>
            </a:r>
          </a:p>
          <a:p>
            <a:pPr lvl="1"/>
            <a:r>
              <a:rPr lang="en-US" smtClean="0"/>
              <a:t>Main memory</a:t>
            </a:r>
          </a:p>
          <a:p>
            <a:pPr lvl="1"/>
            <a:r>
              <a:rPr lang="en-US" smtClean="0"/>
              <a:t>Secondary storage devices</a:t>
            </a:r>
          </a:p>
          <a:p>
            <a:pPr lvl="1"/>
            <a:r>
              <a:rPr lang="en-US" smtClean="0"/>
              <a:t>Input devices</a:t>
            </a:r>
          </a:p>
          <a:p>
            <a:pPr lvl="1"/>
            <a:r>
              <a:rPr lang="en-US" smtClean="0"/>
              <a:t>Output devices</a:t>
            </a:r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10 of Developing an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Attempt to run the application - find syntax errors</a:t>
            </a:r>
          </a:p>
          <a:p>
            <a:pPr lvl="1"/>
            <a:r>
              <a:rPr lang="en-US" dirty="0" smtClean="0"/>
              <a:t>Correct any syntax errors found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Syntax errors</a:t>
            </a:r>
            <a:r>
              <a:rPr lang="en-US" dirty="0" smtClean="0"/>
              <a:t> are the incorrect use of an element of the programming language</a:t>
            </a:r>
          </a:p>
          <a:p>
            <a:pPr lvl="1"/>
            <a:r>
              <a:rPr lang="en-US" dirty="0" smtClean="0"/>
              <a:t>Repeat this step as many times as needed</a:t>
            </a:r>
          </a:p>
          <a:p>
            <a:pPr lvl="1"/>
            <a:r>
              <a:rPr lang="en-US" dirty="0" smtClean="0"/>
              <a:t>All syntax errors must be removed before Visual Basic will create a program that actually runs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11 of Developing an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the application using test data as input</a:t>
            </a:r>
          </a:p>
          <a:p>
            <a:pPr lvl="1"/>
            <a:r>
              <a:rPr lang="en-US" dirty="0" smtClean="0"/>
              <a:t>Run the program with a variety of test data</a:t>
            </a:r>
          </a:p>
          <a:p>
            <a:pPr lvl="1"/>
            <a:r>
              <a:rPr lang="en-US" dirty="0" smtClean="0"/>
              <a:t>Check the results to be sure that they are correct</a:t>
            </a:r>
          </a:p>
          <a:p>
            <a:pPr lvl="1"/>
            <a:r>
              <a:rPr lang="en-US" dirty="0" smtClean="0"/>
              <a:t>Incorrect results are referred to as a runtime error</a:t>
            </a:r>
          </a:p>
          <a:p>
            <a:pPr lvl="1"/>
            <a:r>
              <a:rPr lang="en-US" dirty="0" smtClean="0"/>
              <a:t>Correct any runtime errors found</a:t>
            </a:r>
          </a:p>
          <a:p>
            <a:pPr lvl="1"/>
            <a:r>
              <a:rPr lang="en-US" dirty="0" smtClean="0"/>
              <a:t>Repeat this step as many times as necessary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1.5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3200" dirty="0" smtClean="0"/>
              <a:t>Visual Studio and Visual Basic Express Edition (the Visual Basic Environment)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Visual Studio and Visual Basic Express Edition consist of tools that</a:t>
            </a:r>
          </a:p>
          <a:p>
            <a:r>
              <a:rPr lang="en-US" dirty="0" smtClean="0"/>
              <a:t>you use to build Visual Basic applications. The first step in using</a:t>
            </a:r>
          </a:p>
          <a:p>
            <a:r>
              <a:rPr lang="en-US" dirty="0" smtClean="0"/>
              <a:t>Visual Basic is learning about these tools.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Visual Studio 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Visual Studio is an </a:t>
            </a:r>
            <a:r>
              <a:rPr lang="en-US" dirty="0" smtClean="0">
                <a:solidFill>
                  <a:schemeClr val="bg1"/>
                </a:solidFill>
              </a:rPr>
              <a:t>integrated development environment</a:t>
            </a:r>
            <a:r>
              <a:rPr lang="en-US" dirty="0" smtClean="0"/>
              <a:t>, often abbreviated as </a:t>
            </a:r>
            <a:r>
              <a:rPr lang="en-US" dirty="0" smtClean="0">
                <a:solidFill>
                  <a:schemeClr val="bg1"/>
                </a:solidFill>
              </a:rPr>
              <a:t>IDE</a:t>
            </a:r>
          </a:p>
          <a:p>
            <a:pPr lvl="1"/>
            <a:r>
              <a:rPr lang="en-US" dirty="0" smtClean="0"/>
              <a:t>Provides everything needed to create, test, and debug software including:</a:t>
            </a:r>
          </a:p>
          <a:p>
            <a:pPr lvl="1"/>
            <a:r>
              <a:rPr lang="en-US" dirty="0" smtClean="0"/>
              <a:t>The Visual Basic language</a:t>
            </a:r>
          </a:p>
          <a:p>
            <a:pPr lvl="1"/>
            <a:r>
              <a:rPr lang="en-US" dirty="0" smtClean="0"/>
              <a:t>Form design tools to create the user interface</a:t>
            </a:r>
          </a:p>
          <a:p>
            <a:pPr lvl="1"/>
            <a:r>
              <a:rPr lang="en-US" dirty="0" smtClean="0"/>
              <a:t>Debugging tools to help find and correct programming errors</a:t>
            </a:r>
          </a:p>
          <a:p>
            <a:r>
              <a:rPr lang="en-US" dirty="0" smtClean="0"/>
              <a:t>Visual Studio supports other languages beside Visual Basic such as C++ and C#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Visual Basic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Tutorial 1-4 introduces elements of the IDE:</a:t>
            </a:r>
          </a:p>
          <a:p>
            <a:pPr lvl="1"/>
            <a:r>
              <a:rPr lang="en-US" dirty="0" smtClean="0"/>
              <a:t>Customizing the IDE</a:t>
            </a:r>
          </a:p>
          <a:p>
            <a:pPr lvl="1"/>
            <a:r>
              <a:rPr lang="en-US" dirty="0" smtClean="0"/>
              <a:t>Design window – a place to design and create a form</a:t>
            </a:r>
          </a:p>
          <a:p>
            <a:pPr lvl="1"/>
            <a:r>
              <a:rPr lang="en-US" dirty="0" smtClean="0"/>
              <a:t>Solution Explorer window – shows files in the solution</a:t>
            </a:r>
          </a:p>
          <a:p>
            <a:pPr lvl="1"/>
            <a:r>
              <a:rPr lang="en-US" dirty="0" smtClean="0"/>
              <a:t>Properties window – modify properties of an object</a:t>
            </a:r>
          </a:p>
          <a:p>
            <a:pPr lvl="1"/>
            <a:r>
              <a:rPr lang="en-US" dirty="0" smtClean="0"/>
              <a:t>Dynamic Help window – a handy reference tool</a:t>
            </a:r>
          </a:p>
          <a:p>
            <a:pPr lvl="1"/>
            <a:r>
              <a:rPr lang="en-US" dirty="0" smtClean="0"/>
              <a:t>Toolbar – contains icons for frequently used functions</a:t>
            </a:r>
          </a:p>
          <a:p>
            <a:pPr lvl="1"/>
            <a:r>
              <a:rPr lang="en-US" dirty="0" smtClean="0"/>
              <a:t>Toolbox window – objects used in form design</a:t>
            </a:r>
          </a:p>
          <a:p>
            <a:pPr lvl="1"/>
            <a:r>
              <a:rPr lang="en-US" dirty="0" smtClean="0"/>
              <a:t>Tooltips – a short description of button’s purpose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Organization of a Computer System</a:t>
            </a:r>
            <a:endParaRPr lang="en-US" dirty="0"/>
          </a:p>
        </p:txBody>
      </p:sp>
      <p:pic>
        <p:nvPicPr>
          <p:cNvPr id="4" name="Picture 6" descr="fig01_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0449" y="1600200"/>
            <a:ext cx="62831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Fetches instructions from main memory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Carries out the operations commanded by the instructions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Each instruction produces some outcome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CPU gets instructions from a program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 smtClean="0">
                <a:solidFill>
                  <a:schemeClr val="bg1"/>
                </a:solidFill>
              </a:rPr>
              <a:t>program</a:t>
            </a:r>
            <a:r>
              <a:rPr lang="en-US" dirty="0" smtClean="0">
                <a:solidFill>
                  <a:schemeClr val="tx1"/>
                </a:solidFill>
              </a:rPr>
              <a:t> is an entire sequence of instructions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Instructions are stored as </a:t>
            </a:r>
            <a:r>
              <a:rPr lang="en-US" dirty="0" smtClean="0">
                <a:solidFill>
                  <a:schemeClr val="bg1"/>
                </a:solidFill>
              </a:rPr>
              <a:t>binary numbers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Binary number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- a sequence of 1’s and 0’s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Commonly known as random access memory, or just RAM</a:t>
            </a:r>
          </a:p>
          <a:p>
            <a:r>
              <a:rPr lang="en-US" dirty="0" smtClean="0"/>
              <a:t>Holds instructions and data needed for programs that are currently running</a:t>
            </a:r>
          </a:p>
          <a:p>
            <a:r>
              <a:rPr lang="en-US" dirty="0" smtClean="0"/>
              <a:t>RAM is usually a </a:t>
            </a:r>
            <a:r>
              <a:rPr lang="en-US" dirty="0" smtClean="0">
                <a:solidFill>
                  <a:schemeClr val="bg1"/>
                </a:solidFill>
              </a:rPr>
              <a:t>volatile</a:t>
            </a:r>
            <a:r>
              <a:rPr lang="en-US" dirty="0" smtClean="0"/>
              <a:t> type of memory</a:t>
            </a:r>
          </a:p>
          <a:p>
            <a:r>
              <a:rPr lang="en-US" dirty="0" smtClean="0"/>
              <a:t>Contents are lost when power is turned off</a:t>
            </a:r>
          </a:p>
          <a:p>
            <a:r>
              <a:rPr lang="en-US" dirty="0" smtClean="0"/>
              <a:t>Used as temporary storage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 smtClean="0">
                <a:solidFill>
                  <a:schemeClr val="bg1"/>
                </a:solidFill>
              </a:rPr>
              <a:t>nonvolatile</a:t>
            </a:r>
            <a:r>
              <a:rPr lang="en-US" dirty="0" smtClean="0">
                <a:solidFill>
                  <a:schemeClr val="tx1"/>
                </a:solidFill>
              </a:rPr>
              <a:t> storage medium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Contents retained while power is off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Hard disk drives are most common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Records data magnetically on a circular disk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Provides fast access to large amounts of data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Optical devices store data on CD’s as pits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USB flash memory devices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High capacity device plugs into USB port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Portable, reliable, and fits easily in a pocket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Any type of device that provides data to a computer from the outside world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For example: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Keyboard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Mouse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Scanner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1 - Slide </a:t>
            </a:r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B2010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VB2010Theme</Template>
  <TotalTime>586</TotalTime>
  <Words>2063</Words>
  <Application>Microsoft Office PowerPoint</Application>
  <PresentationFormat>On-screen Show (4:3)</PresentationFormat>
  <Paragraphs>381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VB2010Theme</vt:lpstr>
      <vt:lpstr>Slide 1</vt:lpstr>
      <vt:lpstr>Chapter 1</vt:lpstr>
      <vt:lpstr>Computer SYSTEMS: Hardware and Software</vt:lpstr>
      <vt:lpstr>Computer Hardware</vt:lpstr>
      <vt:lpstr>Organization of a Computer System</vt:lpstr>
      <vt:lpstr>The CPU</vt:lpstr>
      <vt:lpstr>Main Memory</vt:lpstr>
      <vt:lpstr>Secondary Storage</vt:lpstr>
      <vt:lpstr>Input Devices</vt:lpstr>
      <vt:lpstr>Output Devices</vt:lpstr>
      <vt:lpstr>Software</vt:lpstr>
      <vt:lpstr>Programs and Programming Languages</vt:lpstr>
      <vt:lpstr>What is a Program?</vt:lpstr>
      <vt:lpstr>Computing Gross Pay</vt:lpstr>
      <vt:lpstr>States and Transitions</vt:lpstr>
      <vt:lpstr>Programming Languages</vt:lpstr>
      <vt:lpstr>Common Programming Languages</vt:lpstr>
      <vt:lpstr>What is a Program Made Of?</vt:lpstr>
      <vt:lpstr>What is a Program Made Of?</vt:lpstr>
      <vt:lpstr>Methods of Programming</vt:lpstr>
      <vt:lpstr>Example of an Object</vt:lpstr>
      <vt:lpstr>Example of an Object</vt:lpstr>
      <vt:lpstr>Event Driven Programming: Events</vt:lpstr>
      <vt:lpstr>More about controls and programming</vt:lpstr>
      <vt:lpstr>Visual Basic Controls</vt:lpstr>
      <vt:lpstr>Tutorial 1-3, Visual Basic Controls</vt:lpstr>
      <vt:lpstr>The Name Property</vt:lpstr>
      <vt:lpstr>Examples of Names</vt:lpstr>
      <vt:lpstr>Naming Conventions</vt:lpstr>
      <vt:lpstr>The Programming Process</vt:lpstr>
      <vt:lpstr>Step 1 of Developing an Application</vt:lpstr>
      <vt:lpstr>Step 2 of Developing an Application</vt:lpstr>
      <vt:lpstr>Step 3 of Developing an Application</vt:lpstr>
      <vt:lpstr>Step 4 of Developing an Application</vt:lpstr>
      <vt:lpstr>Step 5 of Developing an Application</vt:lpstr>
      <vt:lpstr>Step 6 of Developing an Application</vt:lpstr>
      <vt:lpstr>Step 7 of Developing an Application</vt:lpstr>
      <vt:lpstr>Step 8 of Developing an Application</vt:lpstr>
      <vt:lpstr>Step 9 of Developing an Application</vt:lpstr>
      <vt:lpstr>Step 10 of Developing an Application</vt:lpstr>
      <vt:lpstr>Step 11 of Developing an Application</vt:lpstr>
      <vt:lpstr>Visual Studio and Visual Basic Express Edition (the Visual Basic Environment)</vt:lpstr>
      <vt:lpstr>The Visual Studio IDE</vt:lpstr>
      <vt:lpstr>The Visual Basic Environment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Starting Out with Visual Basic 2010</dc:subject>
  <dc:creator>Chris</dc:creator>
  <cp:lastModifiedBy>Chris</cp:lastModifiedBy>
  <cp:revision>100</cp:revision>
  <dcterms:created xsi:type="dcterms:W3CDTF">2006-08-16T00:00:00Z</dcterms:created>
  <dcterms:modified xsi:type="dcterms:W3CDTF">2010-04-16T18:02:05Z</dcterms:modified>
</cp:coreProperties>
</file>